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subTitle" sz="quarter" idx="1"/>
          </p:nvPr>
        </p:nvSpPr>
        <p:spPr>
          <a:xfrm>
            <a:off x="1454150" y="858047"/>
            <a:ext cx="10464801" cy="1130301"/>
          </a:xfrm>
          <a:prstGeom prst="rect">
            <a:avLst/>
          </a:prstGeom>
        </p:spPr>
        <p:txBody>
          <a:bodyPr/>
          <a:lstStyle>
            <a:lvl1pPr>
              <a:defRPr b="1"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THE TENANTS (HUNGARY)</a:t>
            </a:r>
          </a:p>
        </p:txBody>
      </p:sp>
      <p:pic>
        <p:nvPicPr>
          <p:cNvPr id="120" name="Filminute  Logo VECTOR ART Aug 08.pdf"/>
          <p:cNvPicPr>
            <a:picLocks noChangeAspect="1"/>
          </p:cNvPicPr>
          <p:nvPr/>
        </p:nvPicPr>
        <p:blipFill>
          <a:blip r:embed="rId2">
            <a:extLst/>
          </a:blip>
          <a:srcRect l="0" t="45239" r="0" b="0"/>
          <a:stretch>
            <a:fillRect/>
          </a:stretch>
        </p:blipFill>
        <p:spPr>
          <a:xfrm>
            <a:off x="355812" y="93666"/>
            <a:ext cx="1949847" cy="1050165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Shape 121"/>
          <p:cNvSpPr/>
          <p:nvPr/>
        </p:nvSpPr>
        <p:spPr>
          <a:xfrm>
            <a:off x="5004283" y="5570860"/>
            <a:ext cx="3364534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b="1" sz="1400"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>
              <a:defRPr b="1" sz="1400">
                <a:latin typeface="Helvetica"/>
                <a:ea typeface="Helvetica"/>
                <a:cs typeface="Helvetica"/>
                <a:sym typeface="Helvetica"/>
              </a:defRPr>
            </a:pPr>
            <a:r>
              <a:t>https://filminute.com/2019/the-tenants/</a:t>
            </a:r>
          </a:p>
        </p:txBody>
      </p:sp>
      <p:sp>
        <p:nvSpPr>
          <p:cNvPr id="122" name="Shape 122"/>
          <p:cNvSpPr/>
          <p:nvPr/>
        </p:nvSpPr>
        <p:spPr>
          <a:xfrm>
            <a:off x="2717563" y="7648347"/>
            <a:ext cx="7937974" cy="533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400"/>
            </a:lvl1pPr>
          </a:lstStyle>
          <a:p>
            <a:pPr/>
            <a:r>
              <a:t>DIRECTOR – Regős Ábel / CINEMATOGRAPHY – Csingun Ádám / CAST- Farkas Franciska (woman), Csányi Dávid (man), Kroó Ádám (landlord) / SOUND – Obbágy Máté</a:t>
            </a:r>
          </a:p>
        </p:txBody>
      </p:sp>
      <p:sp>
        <p:nvSpPr>
          <p:cNvPr id="123" name="Shape 123"/>
          <p:cNvSpPr/>
          <p:nvPr/>
        </p:nvSpPr>
        <p:spPr>
          <a:xfrm>
            <a:off x="3311163" y="6053978"/>
            <a:ext cx="6750774" cy="1181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1400">
                <a:latin typeface="Helvetica"/>
                <a:ea typeface="Helvetica"/>
                <a:cs typeface="Helvetica"/>
                <a:sym typeface="Helvetica"/>
              </a:defRPr>
            </a:pPr>
            <a:r>
              <a:t>Sinopsis</a:t>
            </a:r>
          </a:p>
          <a:p>
            <a:pPr>
              <a:defRPr sz="1400">
                <a:latin typeface="Helvetica"/>
                <a:ea typeface="Helvetica"/>
                <a:cs typeface="Helvetica"/>
                <a:sym typeface="Helvetica"/>
              </a:defRPr>
            </a:pPr>
          </a:p>
          <a:p>
            <a:pPr defTabSz="457200">
              <a:defRPr sz="1400">
                <a:uFill>
                  <a:solidFill>
                    <a:srgbClr val="000000"/>
                  </a:solidFill>
                </a:uFill>
                <a:latin typeface="Cambria"/>
                <a:ea typeface="Cambria"/>
                <a:cs typeface="Cambria"/>
                <a:sym typeface="Cambria"/>
              </a:defRPr>
            </a:pPr>
            <a:r>
              <a:t>Ready to do anything to achieve their goal, this couple come up with an innovative method. </a:t>
            </a:r>
          </a:p>
        </p:txBody>
      </p:sp>
      <p:sp>
        <p:nvSpPr>
          <p:cNvPr id="124" name="Shape 124"/>
          <p:cNvSpPr/>
          <p:nvPr/>
        </p:nvSpPr>
        <p:spPr>
          <a:xfrm>
            <a:off x="4159218" y="2508646"/>
            <a:ext cx="927660" cy="6477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/>
          </a:p>
        </p:txBody>
      </p:sp>
      <p:pic>
        <p:nvPicPr>
          <p:cNvPr id="125" name="Screen Shot 2019-10-10 at 17.51.04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295650" y="1287785"/>
            <a:ext cx="6781800" cy="42386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Filminute  Logo VECTOR ART Aug 08.pdf"/>
          <p:cNvPicPr>
            <a:picLocks noChangeAspect="1"/>
          </p:cNvPicPr>
          <p:nvPr/>
        </p:nvPicPr>
        <p:blipFill>
          <a:blip r:embed="rId2">
            <a:extLst/>
          </a:blip>
          <a:srcRect l="0" t="45239" r="0" b="0"/>
          <a:stretch>
            <a:fillRect/>
          </a:stretch>
        </p:blipFill>
        <p:spPr>
          <a:xfrm>
            <a:off x="355812" y="93666"/>
            <a:ext cx="1949847" cy="1050165"/>
          </a:xfrm>
          <a:prstGeom prst="rect">
            <a:avLst/>
          </a:prstGeom>
          <a:ln w="12700">
            <a:miter lim="400000"/>
          </a:ln>
        </p:spPr>
      </p:pic>
      <p:sp>
        <p:nvSpPr>
          <p:cNvPr id="128" name="Shape 128"/>
          <p:cNvSpPr/>
          <p:nvPr/>
        </p:nvSpPr>
        <p:spPr>
          <a:xfrm>
            <a:off x="1549400" y="5161752"/>
            <a:ext cx="127001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