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amp; Subtitle">
    <p:spTree>
      <p:nvGrpSpPr>
        <p:cNvPr id="1" name=""/>
        <p:cNvGrpSpPr/>
        <p:nvPr/>
      </p:nvGrpSpPr>
      <p:grpSpPr>
        <a:xfrm>
          <a:off x="0" y="0"/>
          <a:ext cx="0" cy="0"/>
          <a:chOff x="0" y="0"/>
          <a:chExt cx="0" cy="0"/>
        </a:xfrm>
      </p:grpSpPr>
      <p:sp>
        <p:nvSpPr>
          <p:cNvPr id="11" name="Shape 11"/>
          <p:cNvSpPr/>
          <p:nvPr>
            <p:ph type="title"/>
          </p:nvPr>
        </p:nvSpPr>
        <p:spPr>
          <a:xfrm>
            <a:off x="1270000" y="1638300"/>
            <a:ext cx="10464800" cy="3302000"/>
          </a:xfrm>
          <a:prstGeom prst="rect">
            <a:avLst/>
          </a:prstGeom>
        </p:spPr>
        <p:txBody>
          <a:bodyPr anchor="b"/>
          <a:lstStyle/>
          <a:p>
            <a:pPr/>
            <a:r>
              <a:t>Title Text</a:t>
            </a:r>
          </a:p>
        </p:txBody>
      </p:sp>
      <p:sp>
        <p:nvSpPr>
          <p:cNvPr id="12" name="Shape 12"/>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93" name="Shape 93"/>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pPr/>
            <a:r>
              <a:t>–Johnny Appleseed</a:t>
            </a:r>
          </a:p>
        </p:txBody>
      </p:sp>
      <p:sp>
        <p:nvSpPr>
          <p:cNvPr id="94" name="Shape 94"/>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pPr/>
            <a:r>
              <a:t>“Type a quote here.” </a:t>
            </a:r>
          </a:p>
        </p:txBody>
      </p:sp>
      <p:sp>
        <p:nvSpPr>
          <p:cNvPr id="95" name="Shape 9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02" name="Shape 102"/>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10" name="Shape 11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20" name="Shape 20"/>
          <p:cNvSpPr/>
          <p:nvPr>
            <p:ph type="pic" idx="13"/>
          </p:nvPr>
        </p:nvSpPr>
        <p:spPr>
          <a:xfrm>
            <a:off x="1606550" y="635000"/>
            <a:ext cx="9779000" cy="5918200"/>
          </a:xfrm>
          <a:prstGeom prst="rect">
            <a:avLst/>
          </a:prstGeom>
        </p:spPr>
        <p:txBody>
          <a:bodyPr lIns="91439" tIns="45719" rIns="91439" bIns="45719" anchor="t">
            <a:noAutofit/>
          </a:bodyPr>
          <a:lstStyle/>
          <a:p>
            <a:pPr/>
          </a:p>
        </p:txBody>
      </p:sp>
      <p:sp>
        <p:nvSpPr>
          <p:cNvPr id="21" name="Shape 21"/>
          <p:cNvSpPr/>
          <p:nvPr>
            <p:ph type="title"/>
          </p:nvPr>
        </p:nvSpPr>
        <p:spPr>
          <a:xfrm>
            <a:off x="1270000" y="6718300"/>
            <a:ext cx="10464800" cy="1422400"/>
          </a:xfrm>
          <a:prstGeom prst="rect">
            <a:avLst/>
          </a:prstGeom>
        </p:spPr>
        <p:txBody>
          <a:bodyPr anchor="b"/>
          <a:lstStyle/>
          <a:p>
            <a:pPr/>
            <a:r>
              <a:t>Title Text</a:t>
            </a:r>
          </a:p>
        </p:txBody>
      </p:sp>
      <p:sp>
        <p:nvSpPr>
          <p:cNvPr id="22" name="Shape 22"/>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23" name="Shape 23"/>
          <p:cNvSpPr/>
          <p:nvPr>
            <p:ph type="sldNum" sz="quarter" idx="2"/>
          </p:nvPr>
        </p:nvSpPr>
        <p:spPr>
          <a:xfrm>
            <a:off x="6311798" y="9245600"/>
            <a:ext cx="368504" cy="3810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30" name="Shape 30"/>
          <p:cNvSpPr/>
          <p:nvPr>
            <p:ph type="title"/>
          </p:nvPr>
        </p:nvSpPr>
        <p:spPr>
          <a:xfrm>
            <a:off x="1270000" y="3225800"/>
            <a:ext cx="10464800" cy="3302000"/>
          </a:xfrm>
          <a:prstGeom prst="rect">
            <a:avLst/>
          </a:prstGeom>
        </p:spPr>
        <p:txBody>
          <a:bodyPr/>
          <a:lstStyle/>
          <a:p>
            <a:pPr/>
            <a:r>
              <a:t>Title Text</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38" name="Shape 38"/>
          <p:cNvSpPr/>
          <p:nvPr>
            <p:ph type="pic" sz="half" idx="13"/>
          </p:nvPr>
        </p:nvSpPr>
        <p:spPr>
          <a:xfrm>
            <a:off x="6718300" y="635000"/>
            <a:ext cx="5334000" cy="8229600"/>
          </a:xfrm>
          <a:prstGeom prst="rect">
            <a:avLst/>
          </a:prstGeom>
        </p:spPr>
        <p:txBody>
          <a:bodyPr lIns="91439" tIns="45719" rIns="91439" bIns="45719" anchor="t">
            <a:noAutofit/>
          </a:bodyPr>
          <a:lstStyle/>
          <a:p>
            <a:pPr/>
          </a:p>
        </p:txBody>
      </p:sp>
      <p:sp>
        <p:nvSpPr>
          <p:cNvPr id="39" name="Shape 39"/>
          <p:cNvSpPr/>
          <p:nvPr>
            <p:ph type="title"/>
          </p:nvPr>
        </p:nvSpPr>
        <p:spPr>
          <a:xfrm>
            <a:off x="952500" y="635000"/>
            <a:ext cx="5334000" cy="3987800"/>
          </a:xfrm>
          <a:prstGeom prst="rect">
            <a:avLst/>
          </a:prstGeom>
        </p:spPr>
        <p:txBody>
          <a:bodyPr anchor="b"/>
          <a:lstStyle>
            <a:lvl1pPr>
              <a:defRPr sz="6000"/>
            </a:lvl1pPr>
          </a:lstStyle>
          <a:p>
            <a:pPr/>
            <a:r>
              <a:t>Title Text</a:t>
            </a:r>
          </a:p>
        </p:txBody>
      </p:sp>
      <p:sp>
        <p:nvSpPr>
          <p:cNvPr id="40" name="Shape 40"/>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41" name="Shape 4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48" name="Shape 48"/>
          <p:cNvSpPr/>
          <p:nvPr>
            <p:ph type="title"/>
          </p:nvPr>
        </p:nvSpPr>
        <p:spPr>
          <a:prstGeom prst="rect">
            <a:avLst/>
          </a:prstGeom>
        </p:spPr>
        <p:txBody>
          <a:bodyPr/>
          <a:lstStyle/>
          <a:p>
            <a:pPr/>
            <a:r>
              <a:t>Title Text</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56" name="Shape 56"/>
          <p:cNvSpPr/>
          <p:nvPr>
            <p:ph type="title"/>
          </p:nvPr>
        </p:nvSpPr>
        <p:spPr>
          <a:prstGeom prst="rect">
            <a:avLst/>
          </a:prstGeom>
        </p:spPr>
        <p:txBody>
          <a:bodyPr/>
          <a:lstStyle/>
          <a:p>
            <a:pPr/>
            <a:r>
              <a:t>Title Text</a:t>
            </a:r>
          </a:p>
        </p:txBody>
      </p:sp>
      <p:sp>
        <p:nvSpPr>
          <p:cNvPr id="57" name="Shape 57"/>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65" name="Shape 65"/>
          <p:cNvSpPr/>
          <p:nvPr>
            <p:ph type="pic" sz="half" idx="13"/>
          </p:nvPr>
        </p:nvSpPr>
        <p:spPr>
          <a:xfrm>
            <a:off x="6718300" y="2603500"/>
            <a:ext cx="5334000" cy="6286500"/>
          </a:xfrm>
          <a:prstGeom prst="rect">
            <a:avLst/>
          </a:prstGeom>
        </p:spPr>
        <p:txBody>
          <a:bodyPr lIns="91439" tIns="45719" rIns="91439" bIns="45719" anchor="t">
            <a:noAutofit/>
          </a:bodyPr>
          <a:lstStyle/>
          <a:p>
            <a:pPr/>
          </a:p>
        </p:txBody>
      </p:sp>
      <p:sp>
        <p:nvSpPr>
          <p:cNvPr id="66" name="Shape 66"/>
          <p:cNvSpPr/>
          <p:nvPr>
            <p:ph type="title"/>
          </p:nvPr>
        </p:nvSpPr>
        <p:spPr>
          <a:prstGeom prst="rect">
            <a:avLst/>
          </a:prstGeom>
        </p:spPr>
        <p:txBody>
          <a:bodyPr/>
          <a:lstStyle/>
          <a:p>
            <a:pPr/>
            <a:r>
              <a:t>Title Text</a:t>
            </a:r>
          </a:p>
        </p:txBody>
      </p:sp>
      <p:sp>
        <p:nvSpPr>
          <p:cNvPr id="67" name="Shape 67"/>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68" name="Shape 6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75" name="Shape 75"/>
          <p:cNvSpPr/>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hape 7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
        <p:nvSpPr>
          <p:cNvPr id="83" name="Shape 83"/>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84" name="Shape 84"/>
          <p:cNvSpPr/>
          <p:nvPr>
            <p:ph type="pic" sz="quarter" idx="14"/>
          </p:nvPr>
        </p:nvSpPr>
        <p:spPr>
          <a:xfrm>
            <a:off x="6724518" y="889000"/>
            <a:ext cx="5334001" cy="3771900"/>
          </a:xfrm>
          <a:prstGeom prst="rect">
            <a:avLst/>
          </a:prstGeom>
        </p:spPr>
        <p:txBody>
          <a:bodyPr lIns="91439" tIns="45719" rIns="91439" bIns="45719" anchor="t">
            <a:noAutofit/>
          </a:bodyPr>
          <a:lstStyle/>
          <a:p>
            <a:pPr/>
          </a:p>
        </p:txBody>
      </p:sp>
      <p:sp>
        <p:nvSpPr>
          <p:cNvPr id="85" name="Shape 85"/>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86" name="Shape 8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Shape 3"/>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hyperlink" Target="https://filminute.com/2019/life-goes-on/" TargetMode="External"/><Relationship Id="rId4" Type="http://schemas.openxmlformats.org/officeDocument/2006/relationships/image" Target="../media/image3.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Shape 119"/>
          <p:cNvSpPr/>
          <p:nvPr>
            <p:ph type="subTitle" sz="quarter" idx="1"/>
          </p:nvPr>
        </p:nvSpPr>
        <p:spPr>
          <a:xfrm>
            <a:off x="1454150" y="858047"/>
            <a:ext cx="10464801" cy="1130301"/>
          </a:xfrm>
          <a:prstGeom prst="rect">
            <a:avLst/>
          </a:prstGeom>
        </p:spPr>
        <p:txBody>
          <a:bodyPr/>
          <a:lstStyle>
            <a:lvl1pPr>
              <a:defRPr b="1" sz="1800">
                <a:latin typeface="Helvetica"/>
                <a:ea typeface="Helvetica"/>
                <a:cs typeface="Helvetica"/>
                <a:sym typeface="Helvetica"/>
              </a:defRPr>
            </a:lvl1pPr>
          </a:lstStyle>
          <a:p>
            <a:pPr/>
            <a:r>
              <a:t>LIFE GOES ON (NORWAY)</a:t>
            </a:r>
          </a:p>
        </p:txBody>
      </p:sp>
      <p:pic>
        <p:nvPicPr>
          <p:cNvPr id="120" name="Filminute  Logo VECTOR ART Aug 08.pdf"/>
          <p:cNvPicPr>
            <a:picLocks noChangeAspect="1"/>
          </p:cNvPicPr>
          <p:nvPr/>
        </p:nvPicPr>
        <p:blipFill>
          <a:blip r:embed="rId2">
            <a:extLst/>
          </a:blip>
          <a:srcRect l="0" t="45239" r="0" b="0"/>
          <a:stretch>
            <a:fillRect/>
          </a:stretch>
        </p:blipFill>
        <p:spPr>
          <a:xfrm>
            <a:off x="355812" y="93666"/>
            <a:ext cx="1949847" cy="1050165"/>
          </a:xfrm>
          <a:prstGeom prst="rect">
            <a:avLst/>
          </a:prstGeom>
          <a:ln w="12700">
            <a:miter lim="400000"/>
          </a:ln>
        </p:spPr>
      </p:pic>
      <p:sp>
        <p:nvSpPr>
          <p:cNvPr id="121" name="Shape 121"/>
          <p:cNvSpPr/>
          <p:nvPr/>
        </p:nvSpPr>
        <p:spPr>
          <a:xfrm>
            <a:off x="4979627" y="5570860"/>
            <a:ext cx="3413846"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sz="1400">
                <a:latin typeface="Helvetica"/>
                <a:ea typeface="Helvetica"/>
                <a:cs typeface="Helvetica"/>
                <a:sym typeface="Helvetica"/>
              </a:defRPr>
            </a:pPr>
          </a:p>
          <a:p>
            <a:pPr>
              <a:defRPr b="1" sz="1400">
                <a:latin typeface="Helvetica"/>
                <a:ea typeface="Helvetica"/>
                <a:cs typeface="Helvetica"/>
                <a:sym typeface="Helvetica"/>
              </a:defRPr>
            </a:pPr>
            <a:r>
              <a:rPr u="sng">
                <a:hlinkClick r:id="rId3" invalidUrl="" action="" tgtFrame="" tooltip="" history="1" highlightClick="0" endSnd="0"/>
              </a:rPr>
              <a:t>https://filminute.com/2019/life-goes-on/</a:t>
            </a:r>
          </a:p>
        </p:txBody>
      </p:sp>
      <p:sp>
        <p:nvSpPr>
          <p:cNvPr id="122" name="Shape 122"/>
          <p:cNvSpPr/>
          <p:nvPr/>
        </p:nvSpPr>
        <p:spPr>
          <a:xfrm>
            <a:off x="2717563" y="6899047"/>
            <a:ext cx="7937974" cy="2260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1400"/>
            </a:lvl1pPr>
          </a:lstStyle>
          <a:p>
            <a:pPr/>
            <a:r>
              <a:t>DIRECTOR &amp; PRODUCER- Henry K. Norvalls / WRITERS – Line Dalheim &amp; Henry K. Norvalls / CAST – Jarl Flaaten Bjørk (master of the house), Sven Gaupesen (cat) /  EXECUTIVE PRODUCER – Petter Onstad Løkke /  CO-PRODUCERS – Line Dalheim &amp; Torfinn Rønning Sanderud / CINEMATOGRAPHY – Torfinn Rønning Sanderud / EDITOR – Thomas Grotmol / SPECIAL MAKE-UP – Julie Sand / SOUND DESIGN – Jens Falkenberg / SOUND RECORDING – Valeria Quezeda / SHOT ON LOCATION AT – Oppegård kommune, Norway / FINANCED BY – Viken film center AS v/ Consultant: Cecilie Stranger-Thorsen / SUPPORT FROM – Mediefabrikken, Bosch Norge, Jernia Kolbotn / THANKS TO – Remi Antonsen,Anne Marie Lervik, Emelda Nanis Jusim , Øystein Utsogn, Aksel Grotmol, Yvonne Grotmol, Kjell Grotmol / SPECIAL THANKS TO – Trine-Lise Johanssen, Morten S. Nielsen, Berit Kragebøl, Jan Henry Norvalls, Renate Jonasdal</a:t>
            </a:r>
          </a:p>
        </p:txBody>
      </p:sp>
      <p:sp>
        <p:nvSpPr>
          <p:cNvPr id="123" name="Shape 123"/>
          <p:cNvSpPr/>
          <p:nvPr/>
        </p:nvSpPr>
        <p:spPr>
          <a:xfrm>
            <a:off x="3311163" y="6022228"/>
            <a:ext cx="6750774" cy="96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1400">
                <a:latin typeface="Helvetica"/>
                <a:ea typeface="Helvetica"/>
                <a:cs typeface="Helvetica"/>
                <a:sym typeface="Helvetica"/>
              </a:defRPr>
            </a:pPr>
            <a:r>
              <a:t>Sinopsis</a:t>
            </a:r>
          </a:p>
          <a:p>
            <a:pPr>
              <a:defRPr sz="1400">
                <a:latin typeface="Helvetica"/>
                <a:ea typeface="Helvetica"/>
                <a:cs typeface="Helvetica"/>
                <a:sym typeface="Helvetica"/>
              </a:defRPr>
            </a:pPr>
          </a:p>
          <a:p>
            <a:pPr defTabSz="457200">
              <a:defRPr sz="1400">
                <a:uFill>
                  <a:solidFill>
                    <a:srgbClr val="000000"/>
                  </a:solidFill>
                </a:uFill>
                <a:latin typeface="Cambria"/>
                <a:ea typeface="Cambria"/>
                <a:cs typeface="Cambria"/>
                <a:sym typeface="Cambria"/>
              </a:defRPr>
            </a:pPr>
            <a:r>
              <a:t>Everything is in order. Life goes on.</a:t>
            </a:r>
          </a:p>
        </p:txBody>
      </p:sp>
      <p:sp>
        <p:nvSpPr>
          <p:cNvPr id="124" name="Shape 124"/>
          <p:cNvSpPr/>
          <p:nvPr/>
        </p:nvSpPr>
        <p:spPr>
          <a:xfrm>
            <a:off x="4159218" y="2508646"/>
            <a:ext cx="927660" cy="647701"/>
          </a:xfrm>
          <a:prstGeom prst="rect">
            <a:avLst/>
          </a:prstGeom>
          <a:ln w="12700">
            <a:miter lim="400000"/>
          </a:ln>
        </p:spPr>
        <p:txBody>
          <a:bodyPr wrap="none" lIns="50800" tIns="50800" rIns="50800" bIns="50800" anchor="ctr">
            <a:spAutoFit/>
          </a:bodyPr>
          <a:lstStyle/>
          <a:p>
            <a:pPr/>
          </a:p>
        </p:txBody>
      </p:sp>
      <p:pic>
        <p:nvPicPr>
          <p:cNvPr id="125" name="Still_house_at_night_thumbnail.png"/>
          <p:cNvPicPr>
            <a:picLocks noChangeAspect="1"/>
          </p:cNvPicPr>
          <p:nvPr/>
        </p:nvPicPr>
        <p:blipFill>
          <a:blip r:embed="rId4">
            <a:extLst/>
          </a:blip>
          <a:stretch>
            <a:fillRect/>
          </a:stretch>
        </p:blipFill>
        <p:spPr>
          <a:xfrm>
            <a:off x="3354925" y="1534417"/>
            <a:ext cx="6663250" cy="4164532"/>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7" name="Filminute  Logo VECTOR ART Aug 08.pdf"/>
          <p:cNvPicPr>
            <a:picLocks noChangeAspect="1"/>
          </p:cNvPicPr>
          <p:nvPr/>
        </p:nvPicPr>
        <p:blipFill>
          <a:blip r:embed="rId2">
            <a:extLst/>
          </a:blip>
          <a:srcRect l="0" t="45239" r="0" b="0"/>
          <a:stretch>
            <a:fillRect/>
          </a:stretch>
        </p:blipFill>
        <p:spPr>
          <a:xfrm>
            <a:off x="355812" y="93666"/>
            <a:ext cx="1949847" cy="1050165"/>
          </a:xfrm>
          <a:prstGeom prst="rect">
            <a:avLst/>
          </a:prstGeom>
          <a:ln w="12700">
            <a:miter lim="400000"/>
          </a:ln>
        </p:spPr>
      </p:pic>
      <p:sp>
        <p:nvSpPr>
          <p:cNvPr id="128" name="Shape 128"/>
          <p:cNvSpPr/>
          <p:nvPr/>
        </p:nvSpPr>
        <p:spPr>
          <a:xfrm>
            <a:off x="2919333" y="2559050"/>
            <a:ext cx="6650592" cy="1460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b="1" sz="1800">
                <a:latin typeface="Helvetica"/>
                <a:ea typeface="Helvetica"/>
                <a:cs typeface="Helvetica"/>
                <a:sym typeface="Helvetica"/>
              </a:defRPr>
            </a:pPr>
            <a:r>
              <a:t>Directors Bio  </a:t>
            </a:r>
          </a:p>
          <a:p>
            <a:pPr algn="l" defTabSz="457200">
              <a:defRPr sz="1400">
                <a:latin typeface="Helvetica"/>
                <a:ea typeface="Helvetica"/>
                <a:cs typeface="Helvetica"/>
                <a:sym typeface="Helvetica"/>
              </a:defRPr>
            </a:pPr>
          </a:p>
          <a:p>
            <a:pPr algn="l" defTabSz="457200">
              <a:defRPr sz="1400">
                <a:uFill>
                  <a:solidFill>
                    <a:srgbClr val="000000"/>
                  </a:solidFill>
                </a:uFill>
                <a:latin typeface="Calibri"/>
                <a:ea typeface="Calibri"/>
                <a:cs typeface="Calibri"/>
                <a:sym typeface="Calibri"/>
              </a:defRPr>
            </a:pPr>
            <a:r>
              <a:rPr>
                <a:latin typeface="Helvetica"/>
                <a:ea typeface="Helvetica"/>
                <a:cs typeface="Helvetica"/>
                <a:sym typeface="Helvetica"/>
              </a:rPr>
              <a:t>Henry K. Norvalls has made several short films since he graduated from film school, and is mostly known for Shower (2012), Taxfree (2014) and Sweet Things (2017). He lives outside of Oslo with his family.</a:t>
            </a:r>
            <a:endParaRPr>
              <a:latin typeface="Helvetica"/>
              <a:ea typeface="Helvetica"/>
              <a:cs typeface="Helvetica"/>
              <a:sym typeface="Helvetica"/>
            </a:endParaRPr>
          </a:p>
        </p:txBody>
      </p:sp>
      <p:pic>
        <p:nvPicPr>
          <p:cNvPr id="129" name="directors_photo_henry_k_norvalls.jpg"/>
          <p:cNvPicPr>
            <a:picLocks noChangeAspect="1"/>
          </p:cNvPicPr>
          <p:nvPr/>
        </p:nvPicPr>
        <p:blipFill>
          <a:blip r:embed="rId3">
            <a:extLst/>
          </a:blip>
          <a:stretch>
            <a:fillRect/>
          </a:stretch>
        </p:blipFill>
        <p:spPr>
          <a:xfrm>
            <a:off x="284161" y="1490958"/>
            <a:ext cx="2397790" cy="3596684"/>
          </a:xfrm>
          <a:prstGeom prst="rect">
            <a:avLst/>
          </a:prstGeom>
          <a:ln w="12700">
            <a:miter lim="400000"/>
          </a:ln>
        </p:spPr>
      </p:pic>
      <p:sp>
        <p:nvSpPr>
          <p:cNvPr id="130" name="Shape 130"/>
          <p:cNvSpPr/>
          <p:nvPr/>
        </p:nvSpPr>
        <p:spPr>
          <a:xfrm>
            <a:off x="288788" y="5314950"/>
            <a:ext cx="10097518" cy="3263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b="1" sz="1400">
                <a:latin typeface="Helvetica"/>
                <a:ea typeface="Helvetica"/>
                <a:cs typeface="Helvetica"/>
                <a:sym typeface="Helvetica"/>
              </a:defRPr>
            </a:pPr>
            <a:r>
              <a:t>Director Quotes </a:t>
            </a:r>
          </a:p>
          <a:p>
            <a:pPr algn="l">
              <a:defRPr sz="1400">
                <a:latin typeface="Helvetica"/>
                <a:ea typeface="Helvetica"/>
                <a:cs typeface="Helvetica"/>
                <a:sym typeface="Helvetica"/>
              </a:defRPr>
            </a:pPr>
          </a:p>
          <a:p>
            <a:pPr algn="l" defTabSz="457200">
              <a:defRPr sz="1400">
                <a:uFill>
                  <a:solidFill>
                    <a:srgbClr val="000000"/>
                  </a:solidFill>
                </a:uFill>
                <a:latin typeface="Helvetica"/>
                <a:ea typeface="Helvetica"/>
                <a:cs typeface="Helvetica"/>
                <a:sym typeface="Helvetica"/>
              </a:defRPr>
            </a:pPr>
            <a:r>
              <a:t>The idea came to us when we (me and my wife/screenwriter Line Dalheim) were on vacation this summer. We kept seeing all these beautiful summer houses with perfect lawns, but we rarely saw any people there. We wanted to say something about how all the things we use to make our lives easier can maybe isolate us, and that anything could happen on the inside without spoiling the perfect façade. Because there could have been dead people in those houses, and we would have known nothing about it for the entire summer.</a:t>
            </a:r>
          </a:p>
          <a:p>
            <a:pPr algn="l" defTabSz="457200">
              <a:defRPr sz="1400">
                <a:uFill>
                  <a:solidFill>
                    <a:srgbClr val="000000"/>
                  </a:solidFill>
                </a:uFill>
                <a:latin typeface="Helvetica"/>
                <a:ea typeface="Helvetica"/>
                <a:cs typeface="Helvetica"/>
                <a:sym typeface="Helvetica"/>
              </a:defRPr>
            </a:pPr>
          </a:p>
          <a:p>
            <a:pPr algn="l" defTabSz="457200">
              <a:spcBef>
                <a:spcPts val="1400"/>
              </a:spcBef>
              <a:defRPr sz="1400">
                <a:uFill>
                  <a:solidFill>
                    <a:srgbClr val="000000"/>
                  </a:solidFill>
                </a:uFill>
                <a:latin typeface="Helvetica"/>
                <a:ea typeface="Helvetica"/>
                <a:cs typeface="Helvetica"/>
                <a:sym typeface="Helvetica"/>
              </a:defRPr>
            </a:pPr>
            <a:r>
              <a:t>It was my first time directing a film with no live actors. I had mixed feelings, since working with actors is something that I really enjoy. However not having them on set allowed me and everyone else to work so much more efficient and we were in stellar control of the time, shots and location. So to conclude, actors are equally a curse as they are a blessing.</a:t>
            </a:r>
          </a:p>
          <a:p>
            <a:pPr algn="l" defTabSz="457200">
              <a:defRPr sz="1400">
                <a:uFill>
                  <a:solidFill>
                    <a:srgbClr val="000000"/>
                  </a:solidFill>
                </a:uFill>
                <a:latin typeface="Helvetica"/>
                <a:ea typeface="Helvetica"/>
                <a:cs typeface="Helvetica"/>
                <a:sym typeface="Helvetica"/>
              </a:defRPr>
            </a:pPr>
          </a:p>
        </p:txBody>
      </p:sp>
    </p:spTree>
  </p:cSld>
  <p:clrMapOvr>
    <a:masterClrMapping/>
  </p:clrMapOvr>
  <p:transition xmlns:p14="http://schemas.microsoft.com/office/powerpoint/2010/main" spd="med" advClick="1" p14:dur="1000"/>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